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3"/>
  </p:notesMasterIdLst>
  <p:handoutMasterIdLst>
    <p:handoutMasterId r:id="rId14"/>
  </p:handoutMasterIdLst>
  <p:sldIdLst>
    <p:sldId id="256" r:id="rId2"/>
    <p:sldId id="257" r:id="rId3"/>
    <p:sldId id="258" r:id="rId4"/>
    <p:sldId id="259" r:id="rId5"/>
    <p:sldId id="260" r:id="rId6"/>
    <p:sldId id="264" r:id="rId7"/>
    <p:sldId id="265" r:id="rId8"/>
    <p:sldId id="266" r:id="rId9"/>
    <p:sldId id="267" r:id="rId10"/>
    <p:sldId id="268" r:id="rId11"/>
    <p:sldId id="269" r:id="rId12"/>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6732" autoAdjust="0"/>
  </p:normalViewPr>
  <p:slideViewPr>
    <p:cSldViewPr snapToGrid="0">
      <p:cViewPr varScale="1">
        <p:scale>
          <a:sx n="38" d="100"/>
          <a:sy n="38" d="100"/>
        </p:scale>
        <p:origin x="2256" y="60"/>
      </p:cViewPr>
      <p:guideLst/>
    </p:cSldViewPr>
  </p:slideViewPr>
  <p:notesTextViewPr>
    <p:cViewPr>
      <p:scale>
        <a:sx n="150" d="100"/>
        <a:sy n="150" d="100"/>
      </p:scale>
      <p:origin x="0" y="0"/>
    </p:cViewPr>
  </p:notesTextViewPr>
  <p:notesViewPr>
    <p:cSldViewPr snapToGrid="0">
      <p:cViewPr varScale="1">
        <p:scale>
          <a:sx n="53" d="100"/>
          <a:sy n="53" d="100"/>
        </p:scale>
        <p:origin x="28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1"/>
          </a:xfrm>
          <a:prstGeom prst="rect">
            <a:avLst/>
          </a:prstGeom>
        </p:spPr>
        <p:txBody>
          <a:bodyPr vert="horz" lIns="93494" tIns="46747" rIns="93494" bIns="46747" rtlCol="0"/>
          <a:lstStyle>
            <a:lvl1pPr algn="l">
              <a:defRPr sz="1200"/>
            </a:lvl1pPr>
          </a:lstStyle>
          <a:p>
            <a:r>
              <a:rPr lang="en-US" dirty="0" smtClean="0"/>
              <a:t>The Lord’s Supper (A Study in Authority)</a:t>
            </a:r>
            <a:endParaRPr lang="en-US" dirty="0"/>
          </a:p>
        </p:txBody>
      </p:sp>
      <p:sp>
        <p:nvSpPr>
          <p:cNvPr id="3" name="Date Placeholder 2"/>
          <p:cNvSpPr>
            <a:spLocks noGrp="1"/>
          </p:cNvSpPr>
          <p:nvPr>
            <p:ph type="dt" sz="quarter" idx="1"/>
          </p:nvPr>
        </p:nvSpPr>
        <p:spPr>
          <a:xfrm>
            <a:off x="3995217" y="0"/>
            <a:ext cx="3056414" cy="467071"/>
          </a:xfrm>
          <a:prstGeom prst="rect">
            <a:avLst/>
          </a:prstGeom>
        </p:spPr>
        <p:txBody>
          <a:bodyPr vert="horz" lIns="93494" tIns="46747" rIns="93494" bIns="46747" rtlCol="0"/>
          <a:lstStyle>
            <a:lvl1pPr algn="r">
              <a:defRPr sz="1200"/>
            </a:lvl1pPr>
          </a:lstStyle>
          <a:p>
            <a:r>
              <a:rPr lang="en-US" dirty="0" smtClean="0"/>
              <a:t>November 23, 2014 PM</a:t>
            </a:r>
            <a:endParaRPr lang="en-US" dirty="0"/>
          </a:p>
        </p:txBody>
      </p:sp>
      <p:sp>
        <p:nvSpPr>
          <p:cNvPr id="4" name="Footer Placeholder 3"/>
          <p:cNvSpPr>
            <a:spLocks noGrp="1"/>
          </p:cNvSpPr>
          <p:nvPr>
            <p:ph type="ftr" sz="quarter" idx="2"/>
          </p:nvPr>
        </p:nvSpPr>
        <p:spPr>
          <a:xfrm>
            <a:off x="0" y="8842030"/>
            <a:ext cx="3056414" cy="467070"/>
          </a:xfrm>
          <a:prstGeom prst="rect">
            <a:avLst/>
          </a:prstGeom>
        </p:spPr>
        <p:txBody>
          <a:bodyPr vert="horz" lIns="93494" tIns="46747" rIns="93494" bIns="46747"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995217" y="8842030"/>
            <a:ext cx="3056414" cy="467070"/>
          </a:xfrm>
          <a:prstGeom prst="rect">
            <a:avLst/>
          </a:prstGeom>
        </p:spPr>
        <p:txBody>
          <a:bodyPr vert="horz" lIns="93494" tIns="46747" rIns="93494" bIns="46747" rtlCol="0" anchor="b"/>
          <a:lstStyle>
            <a:lvl1pPr algn="r">
              <a:defRPr sz="1200"/>
            </a:lvl1pPr>
          </a:lstStyle>
          <a:p>
            <a:fld id="{45545585-2212-482D-9A57-6295050E12E7}" type="slidenum">
              <a:rPr lang="en-US" smtClean="0"/>
              <a:t>‹#›</a:t>
            </a:fld>
            <a:endParaRPr lang="en-US"/>
          </a:p>
        </p:txBody>
      </p:sp>
    </p:spTree>
    <p:extLst>
      <p:ext uri="{BB962C8B-B14F-4D97-AF65-F5344CB8AC3E}">
        <p14:creationId xmlns:p14="http://schemas.microsoft.com/office/powerpoint/2010/main" val="56416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1"/>
          </a:xfrm>
          <a:prstGeom prst="rect">
            <a:avLst/>
          </a:prstGeom>
        </p:spPr>
        <p:txBody>
          <a:bodyPr vert="horz" lIns="93494" tIns="46747" rIns="93494" bIns="46747" rtlCol="0"/>
          <a:lstStyle>
            <a:lvl1pPr algn="l">
              <a:defRPr sz="1200"/>
            </a:lvl1pPr>
          </a:lstStyle>
          <a:p>
            <a:endParaRPr lang="en-US"/>
          </a:p>
        </p:txBody>
      </p:sp>
      <p:sp>
        <p:nvSpPr>
          <p:cNvPr id="3" name="Date Placeholder 2"/>
          <p:cNvSpPr>
            <a:spLocks noGrp="1"/>
          </p:cNvSpPr>
          <p:nvPr>
            <p:ph type="dt" idx="1"/>
          </p:nvPr>
        </p:nvSpPr>
        <p:spPr>
          <a:xfrm>
            <a:off x="3995217" y="0"/>
            <a:ext cx="3056414" cy="467071"/>
          </a:xfrm>
          <a:prstGeom prst="rect">
            <a:avLst/>
          </a:prstGeom>
        </p:spPr>
        <p:txBody>
          <a:bodyPr vert="horz" lIns="93494" tIns="46747" rIns="93494" bIns="46747" rtlCol="0"/>
          <a:lstStyle>
            <a:lvl1pPr algn="r">
              <a:defRPr sz="1200"/>
            </a:lvl1pPr>
          </a:lstStyle>
          <a:p>
            <a:fld id="{3F854B90-8B49-470D-B9A0-B0F243A1ADB5}" type="datetimeFigureOut">
              <a:rPr lang="en-US" smtClean="0"/>
              <a:t>12/16/2014</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4" tIns="46747" rIns="93494" bIns="46747" rtlCol="0" anchor="ctr"/>
          <a:lstStyle/>
          <a:p>
            <a:endParaRPr lang="en-US"/>
          </a:p>
        </p:txBody>
      </p:sp>
      <p:sp>
        <p:nvSpPr>
          <p:cNvPr id="5" name="Notes Placeholder 4"/>
          <p:cNvSpPr>
            <a:spLocks noGrp="1"/>
          </p:cNvSpPr>
          <p:nvPr>
            <p:ph type="body" sz="quarter" idx="3"/>
          </p:nvPr>
        </p:nvSpPr>
        <p:spPr>
          <a:xfrm>
            <a:off x="705327" y="4480004"/>
            <a:ext cx="5642610" cy="3665459"/>
          </a:xfrm>
          <a:prstGeom prst="rect">
            <a:avLst/>
          </a:prstGeom>
        </p:spPr>
        <p:txBody>
          <a:bodyPr vert="horz" lIns="93494" tIns="46747" rIns="93494" bIns="467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0"/>
          </a:xfrm>
          <a:prstGeom prst="rect">
            <a:avLst/>
          </a:prstGeom>
        </p:spPr>
        <p:txBody>
          <a:bodyPr vert="horz" lIns="93494" tIns="46747" rIns="93494" bIns="46747"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0"/>
          </a:xfrm>
          <a:prstGeom prst="rect">
            <a:avLst/>
          </a:prstGeom>
        </p:spPr>
        <p:txBody>
          <a:bodyPr vert="horz" lIns="93494" tIns="46747" rIns="93494" bIns="46747" rtlCol="0" anchor="b"/>
          <a:lstStyle>
            <a:lvl1pPr algn="r">
              <a:defRPr sz="1200"/>
            </a:lvl1pPr>
          </a:lstStyle>
          <a:p>
            <a:fld id="{11929DC7-44DD-4509-90D2-4D46EC9E0A77}" type="slidenum">
              <a:rPr lang="en-US" smtClean="0"/>
              <a:t>‹#›</a:t>
            </a:fld>
            <a:endParaRPr lang="en-US"/>
          </a:p>
        </p:txBody>
      </p:sp>
    </p:spTree>
    <p:extLst>
      <p:ext uri="{BB962C8B-B14F-4D97-AF65-F5344CB8AC3E}">
        <p14:creationId xmlns:p14="http://schemas.microsoft.com/office/powerpoint/2010/main" val="188693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Matthew 26:26-29 (READ)</a:t>
            </a:r>
          </a:p>
          <a:p>
            <a:r>
              <a:rPr lang="en-US" sz="700" dirty="0"/>
              <a:t>Mark 14:22-26 (Almost identical to Matthew)</a:t>
            </a:r>
          </a:p>
          <a:p>
            <a:r>
              <a:rPr lang="en-US" sz="700" dirty="0"/>
              <a:t>Luke 22:14-23 (As part of conversation, adds the note of the Betrayer being present)</a:t>
            </a:r>
          </a:p>
          <a:p>
            <a:r>
              <a:rPr lang="en-US" sz="700" dirty="0"/>
              <a:t>John does not record the Lord’s Supper being instituted</a:t>
            </a:r>
          </a:p>
          <a:p>
            <a:r>
              <a:rPr lang="en-US" sz="700" dirty="0"/>
              <a:t>1 Corinthians 11:23-26 (READ)</a:t>
            </a:r>
          </a:p>
          <a:p>
            <a:endParaRPr lang="en-US" sz="700" dirty="0"/>
          </a:p>
          <a:p>
            <a:r>
              <a:rPr lang="en-US" sz="700" dirty="0"/>
              <a:t>Acts 2:42, “And they continued steadfastly in the apostles’ doctrine and fellowship, in the breaking of bread, and in prayers.”</a:t>
            </a:r>
          </a:p>
          <a:p>
            <a:endParaRPr lang="en-US" sz="700" dirty="0"/>
          </a:p>
          <a:p>
            <a:r>
              <a:rPr lang="en-US" sz="700" dirty="0"/>
              <a:t>Acts 20:7, “</a:t>
            </a:r>
            <a:r>
              <a:rPr lang="en-US" sz="700" baseline="30000" dirty="0"/>
              <a:t> </a:t>
            </a:r>
            <a:r>
              <a:rPr lang="en-US" sz="700" dirty="0"/>
              <a:t>Now on the first </a:t>
            </a:r>
            <a:r>
              <a:rPr lang="en-US" sz="700" i="1" dirty="0"/>
              <a:t>day</a:t>
            </a:r>
            <a:r>
              <a:rPr lang="en-US" sz="700" dirty="0"/>
              <a:t> of the week, when the disciples came together to break bread, Paul, ready to depart the next day, spoke to them and continued his message until midnight.”</a:t>
            </a:r>
          </a:p>
          <a:p>
            <a:endParaRPr lang="en-US" sz="700" dirty="0"/>
          </a:p>
        </p:txBody>
      </p:sp>
      <p:sp>
        <p:nvSpPr>
          <p:cNvPr id="4" name="Slide Number Placeholder 3"/>
          <p:cNvSpPr>
            <a:spLocks noGrp="1"/>
          </p:cNvSpPr>
          <p:nvPr>
            <p:ph type="sldNum" sz="quarter" idx="10"/>
          </p:nvPr>
        </p:nvSpPr>
        <p:spPr/>
        <p:txBody>
          <a:bodyPr/>
          <a:lstStyle/>
          <a:p>
            <a:fld id="{11929DC7-44DD-4509-90D2-4D46EC9E0A77}" type="slidenum">
              <a:rPr lang="en-US" smtClean="0"/>
              <a:t>1</a:t>
            </a:fld>
            <a:endParaRPr lang="en-US"/>
          </a:p>
        </p:txBody>
      </p:sp>
    </p:spTree>
    <p:extLst>
      <p:ext uri="{BB962C8B-B14F-4D97-AF65-F5344CB8AC3E}">
        <p14:creationId xmlns:p14="http://schemas.microsoft.com/office/powerpoint/2010/main" val="166796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033" indent="-172033">
              <a:buFont typeface="Arial" panose="020B0604020202020204" pitchFamily="34" charset="0"/>
              <a:buChar char="•"/>
            </a:pPr>
            <a:r>
              <a:rPr lang="en-US" dirty="0" smtClean="0"/>
              <a:t>As always, division comes when:</a:t>
            </a:r>
          </a:p>
          <a:p>
            <a:pPr marL="630787" lvl="1" indent="-172033">
              <a:buFont typeface="Arial" panose="020B0604020202020204" pitchFamily="34" charset="0"/>
              <a:buChar char="•"/>
            </a:pPr>
            <a:r>
              <a:rPr lang="en-US" dirty="0" smtClean="0"/>
              <a:t>Authority</a:t>
            </a:r>
            <a:r>
              <a:rPr lang="en-US" baseline="0" dirty="0" smtClean="0"/>
              <a:t> is disregarded</a:t>
            </a:r>
          </a:p>
          <a:p>
            <a:pPr marL="630787" lvl="1" indent="-172033">
              <a:buFont typeface="Arial" panose="020B0604020202020204" pitchFamily="34" charset="0"/>
              <a:buChar char="•"/>
            </a:pPr>
            <a:r>
              <a:rPr lang="en-US" baseline="0" dirty="0" smtClean="0"/>
              <a:t>Opinions are elevated to dogma</a:t>
            </a:r>
          </a:p>
        </p:txBody>
      </p:sp>
      <p:sp>
        <p:nvSpPr>
          <p:cNvPr id="4" name="Slide Number Placeholder 3"/>
          <p:cNvSpPr>
            <a:spLocks noGrp="1"/>
          </p:cNvSpPr>
          <p:nvPr>
            <p:ph type="sldNum" sz="quarter" idx="10"/>
          </p:nvPr>
        </p:nvSpPr>
        <p:spPr/>
        <p:txBody>
          <a:bodyPr/>
          <a:lstStyle/>
          <a:p>
            <a:fld id="{11929DC7-44DD-4509-90D2-4D46EC9E0A77}" type="slidenum">
              <a:rPr lang="en-US" smtClean="0"/>
              <a:t>11</a:t>
            </a:fld>
            <a:endParaRPr lang="en-US"/>
          </a:p>
        </p:txBody>
      </p:sp>
    </p:spTree>
    <p:extLst>
      <p:ext uri="{BB962C8B-B14F-4D97-AF65-F5344CB8AC3E}">
        <p14:creationId xmlns:p14="http://schemas.microsoft.com/office/powerpoint/2010/main" val="366327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affirmative speech by Roy E. </a:t>
            </a:r>
            <a:r>
              <a:rPr lang="en-US" dirty="0" err="1" smtClean="0"/>
              <a:t>Cogdill</a:t>
            </a:r>
            <a:r>
              <a:rPr lang="en-US" dirty="0" smtClean="0"/>
              <a:t> in the </a:t>
            </a:r>
            <a:r>
              <a:rPr lang="en-US" dirty="0" err="1" smtClean="0"/>
              <a:t>Cogdill</a:t>
            </a:r>
            <a:r>
              <a:rPr lang="en-US" dirty="0" smtClean="0"/>
              <a:t> – Woods debate, also known as the Birmingham Debate,</a:t>
            </a:r>
          </a:p>
          <a:p>
            <a:r>
              <a:rPr lang="en-US" dirty="0" smtClean="0"/>
              <a:t>conducted in Birmingham, Alabama, November 18 – 23, 1957</a:t>
            </a:r>
          </a:p>
          <a:p>
            <a:pPr marL="175302" indent="-175302">
              <a:buFont typeface="Arial" panose="020B0604020202020204" pitchFamily="34" charset="0"/>
              <a:buChar char="•"/>
            </a:pPr>
            <a:r>
              <a:rPr lang="en-US" dirty="0" smtClean="0"/>
              <a:t>Debate</a:t>
            </a:r>
            <a:r>
              <a:rPr lang="en-US" baseline="0" dirty="0" smtClean="0"/>
              <a:t> on Church support of orphan‘s homes.</a:t>
            </a:r>
          </a:p>
          <a:p>
            <a:pPr marL="175302" indent="-175302">
              <a:buFont typeface="Arial" panose="020B0604020202020204" pitchFamily="34" charset="0"/>
              <a:buChar char="•"/>
            </a:pPr>
            <a:r>
              <a:rPr lang="en-US" baseline="0" dirty="0" smtClean="0"/>
              <a:t>Chart used a point of agreement (the Authority observe the Supper as we do), as a means of validating the concept of authority, and how it is derived.</a:t>
            </a:r>
          </a:p>
          <a:p>
            <a:pPr marL="175302" indent="-175302">
              <a:buFont typeface="Arial" panose="020B0604020202020204" pitchFamily="34" charset="0"/>
              <a:buChar char="•"/>
            </a:pPr>
            <a:r>
              <a:rPr lang="en-US" baseline="0" dirty="0" smtClean="0"/>
              <a:t>Bob McDonald attended the debate. Said that the speech was masterful, and basically won the debate.  (He went to the debate unsettled on the matter, and was convince of the truth after </a:t>
            </a:r>
            <a:r>
              <a:rPr lang="en-US" baseline="0" dirty="0" err="1" smtClean="0"/>
              <a:t>Cogdill’s</a:t>
            </a:r>
            <a:r>
              <a:rPr lang="en-US" baseline="0" dirty="0" smtClean="0"/>
              <a:t> arguments).</a:t>
            </a:r>
            <a:endParaRPr lang="en-US" dirty="0"/>
          </a:p>
        </p:txBody>
      </p:sp>
      <p:sp>
        <p:nvSpPr>
          <p:cNvPr id="4" name="Slide Number Placeholder 3"/>
          <p:cNvSpPr>
            <a:spLocks noGrp="1"/>
          </p:cNvSpPr>
          <p:nvPr>
            <p:ph type="sldNum" sz="quarter" idx="10"/>
          </p:nvPr>
        </p:nvSpPr>
        <p:spPr/>
        <p:txBody>
          <a:bodyPr/>
          <a:lstStyle/>
          <a:p>
            <a:fld id="{11929DC7-44DD-4509-90D2-4D46EC9E0A77}" type="slidenum">
              <a:rPr lang="en-US" smtClean="0"/>
              <a:t>2</a:t>
            </a:fld>
            <a:endParaRPr lang="en-US"/>
          </a:p>
        </p:txBody>
      </p:sp>
    </p:spTree>
    <p:extLst>
      <p:ext uri="{BB962C8B-B14F-4D97-AF65-F5344CB8AC3E}">
        <p14:creationId xmlns:p14="http://schemas.microsoft.com/office/powerpoint/2010/main" val="300665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a:t>
            </a:r>
          </a:p>
          <a:p>
            <a:pPr marL="175302" indent="-175302">
              <a:buFont typeface="Arial" panose="020B0604020202020204" pitchFamily="34" charset="0"/>
              <a:buChar char="•"/>
            </a:pPr>
            <a:r>
              <a:rPr lang="en-US" dirty="0" smtClean="0"/>
              <a:t>Note:  Will talk</a:t>
            </a:r>
            <a:r>
              <a:rPr lang="en-US" baseline="0" dirty="0" smtClean="0"/>
              <a:t> about the cup/containers, contents later</a:t>
            </a:r>
          </a:p>
          <a:p>
            <a:pPr marL="175302" indent="-175302">
              <a:buFont typeface="Arial" panose="020B0604020202020204" pitchFamily="34" charset="0"/>
              <a:buChar char="•"/>
            </a:pPr>
            <a:r>
              <a:rPr lang="en-US" baseline="0" dirty="0" smtClean="0"/>
              <a:t>Bread used by the Lord was unleavened bread.  We know this because it was a Passover supper (cf. Ex. 12:18, 39)</a:t>
            </a:r>
          </a:p>
          <a:p>
            <a:pPr marL="175302" indent="-175302">
              <a:buFont typeface="Arial" panose="020B0604020202020204" pitchFamily="34" charset="0"/>
              <a:buChar char="•"/>
            </a:pPr>
            <a:endParaRPr lang="en-US" baseline="0" dirty="0" smtClean="0"/>
          </a:p>
          <a:p>
            <a:r>
              <a:rPr lang="en-US" baseline="0" dirty="0" smtClean="0"/>
              <a:t>Prayer:</a:t>
            </a:r>
          </a:p>
          <a:p>
            <a:pPr marL="175302" indent="-175302">
              <a:buFont typeface="Arial" panose="020B0604020202020204" pitchFamily="34" charset="0"/>
              <a:buChar char="•"/>
            </a:pPr>
            <a:r>
              <a:rPr lang="en-US" dirty="0" smtClean="0"/>
              <a:t>Asking God’s blessings</a:t>
            </a:r>
            <a:r>
              <a:rPr lang="en-US" baseline="0" dirty="0" smtClean="0"/>
              <a:t> upon the emblems.  Process of sanctification.  Setting the emblems apart as Holy.</a:t>
            </a:r>
          </a:p>
          <a:p>
            <a:pPr marL="175302" indent="-175302">
              <a:buFont typeface="Arial" panose="020B0604020202020204" pitchFamily="34" charset="0"/>
              <a:buChar char="•"/>
            </a:pPr>
            <a:r>
              <a:rPr lang="en-US" baseline="0" dirty="0" smtClean="0"/>
              <a:t>Giving thanks to God should always be part of prayer.  Thanks for the emblem, and the opportunity to partake.</a:t>
            </a:r>
          </a:p>
          <a:p>
            <a:pPr marL="175302" indent="-175302">
              <a:buFont typeface="Arial" panose="020B0604020202020204" pitchFamily="34" charset="0"/>
              <a:buChar char="•"/>
            </a:pPr>
            <a:endParaRPr lang="en-US" baseline="0" dirty="0" smtClean="0"/>
          </a:p>
          <a:p>
            <a:r>
              <a:rPr lang="en-US" baseline="0" dirty="0" smtClean="0"/>
              <a:t>Occasion</a:t>
            </a:r>
          </a:p>
          <a:p>
            <a:pPr marL="175302" indent="-175302">
              <a:buFont typeface="Arial" panose="020B0604020202020204" pitchFamily="34" charset="0"/>
              <a:buChar char="•"/>
            </a:pPr>
            <a:r>
              <a:rPr lang="en-US" baseline="0" dirty="0" smtClean="0"/>
              <a:t>Significance of first day:  “</a:t>
            </a:r>
            <a:r>
              <a:rPr lang="en-US" dirty="0" smtClean="0"/>
              <a:t>The New Testament evidence is clear that the early church assembled on the first day of every week for a period of congregational worship. The congregational assembly for worship is discussed in 1 Corinthians 12-14, with explicit instructions for that worship to be conducted decently and in order (14:40). That period of worship was conducted upon the first day of every week (1 Cor. 16:1-2; see RSV or NIV translation). The church in Troas met upon the first day of the week (Acts 20:7). This day of worship for the church became known as "the Lord's day" (Rev. 1:10). Saints were exhorted not to forsake this day of assembly (Heb. 10:25).” (Mike Willis)</a:t>
            </a:r>
          </a:p>
          <a:p>
            <a:pPr marL="175302" indent="-175302">
              <a:buFont typeface="Arial" panose="020B0604020202020204" pitchFamily="34" charset="0"/>
              <a:buChar char="•"/>
            </a:pPr>
            <a:r>
              <a:rPr lang="en-US" baseline="0" dirty="0" smtClean="0"/>
              <a:t>(1 Cor. 16:2, RSV) “</a:t>
            </a:r>
            <a:r>
              <a:rPr lang="en-US" dirty="0" smtClean="0"/>
              <a:t>On the first day of every week, each of you is to put something aside and store it up, as he may prosper, so that contributions need not be made when I come.”</a:t>
            </a:r>
          </a:p>
          <a:p>
            <a:pPr marL="175302" indent="-175302">
              <a:buFont typeface="Arial" panose="020B0604020202020204" pitchFamily="34" charset="0"/>
              <a:buChar char="•"/>
            </a:pPr>
            <a:r>
              <a:rPr lang="en-US" dirty="0" smtClean="0"/>
              <a:t>The phrase "upon the first day of the week" (kata </a:t>
            </a:r>
            <a:r>
              <a:rPr lang="en-US" dirty="0" err="1" smtClean="0"/>
              <a:t>mian</a:t>
            </a:r>
            <a:r>
              <a:rPr lang="en-US" dirty="0" smtClean="0"/>
              <a:t> </a:t>
            </a:r>
            <a:r>
              <a:rPr lang="en-US" dirty="0" err="1" smtClean="0"/>
              <a:t>sabbatou</a:t>
            </a:r>
            <a:r>
              <a:rPr lang="en-US" dirty="0" smtClean="0"/>
              <a:t>) of the KJV is translated "upon the first day of every week" in the RSV and NIV translations. (The preposition kata is distributive in meaning, justifying this translation. (Mike Willis)</a:t>
            </a:r>
          </a:p>
          <a:p>
            <a:pPr marL="175302" indent="-175302">
              <a:buFont typeface="Arial" panose="020B0604020202020204" pitchFamily="34" charset="0"/>
              <a:buChar char="•"/>
            </a:pPr>
            <a:endParaRPr lang="en-US" baseline="0" dirty="0" smtClean="0"/>
          </a:p>
          <a:p>
            <a:pPr marL="175302" indent="-175302">
              <a:buFont typeface="Arial" panose="020B0604020202020204" pitchFamily="34" charset="0"/>
              <a:buChar char="•"/>
            </a:pPr>
            <a:r>
              <a:rPr lang="en-US" baseline="0" dirty="0" smtClean="0"/>
              <a:t>Assembly – Though the text indicates sin in their observance, it makes it obvious it was to be done in the assembly.  When they came together as a church.</a:t>
            </a:r>
          </a:p>
          <a:p>
            <a:pPr marL="175302" indent="-17530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929DC7-44DD-4509-90D2-4D46EC9E0A77}" type="slidenum">
              <a:rPr lang="en-US" smtClean="0"/>
              <a:t>4</a:t>
            </a:fld>
            <a:endParaRPr lang="en-US"/>
          </a:p>
        </p:txBody>
      </p:sp>
    </p:spTree>
    <p:extLst>
      <p:ext uri="{BB962C8B-B14F-4D97-AF65-F5344CB8AC3E}">
        <p14:creationId xmlns:p14="http://schemas.microsoft.com/office/powerpoint/2010/main" val="187996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Tonight’s lesson will deal with some of the issues regarding authority</a:t>
            </a:r>
            <a:r>
              <a:rPr lang="en-US" baseline="0" dirty="0" smtClean="0"/>
              <a:t> that have troubled brethren:</a:t>
            </a:r>
          </a:p>
          <a:p>
            <a:pPr marL="175302" indent="-175302">
              <a:buFont typeface="Arial" panose="020B0604020202020204" pitchFamily="34" charset="0"/>
              <a:buChar char="•"/>
            </a:pPr>
            <a:r>
              <a:rPr lang="en-US" baseline="0" dirty="0" smtClean="0"/>
              <a:t>Number of containers</a:t>
            </a:r>
          </a:p>
          <a:p>
            <a:pPr marL="175302" indent="-175302">
              <a:buFont typeface="Arial" panose="020B0604020202020204" pitchFamily="34" charset="0"/>
              <a:buChar char="•"/>
            </a:pPr>
            <a:r>
              <a:rPr lang="en-US" baseline="0" dirty="0" smtClean="0"/>
              <a:t>Questions about the emblems themselves</a:t>
            </a:r>
          </a:p>
          <a:p>
            <a:pPr marL="175302" indent="-175302">
              <a:buFont typeface="Arial" panose="020B0604020202020204" pitchFamily="34" charset="0"/>
              <a:buChar char="•"/>
            </a:pPr>
            <a:r>
              <a:rPr lang="en-US" baseline="0" dirty="0" smtClean="0"/>
              <a:t>The evening observance of the supper</a:t>
            </a:r>
            <a:endParaRPr lang="en-US" dirty="0"/>
          </a:p>
        </p:txBody>
      </p:sp>
      <p:sp>
        <p:nvSpPr>
          <p:cNvPr id="4" name="Slide Number Placeholder 3"/>
          <p:cNvSpPr>
            <a:spLocks noGrp="1"/>
          </p:cNvSpPr>
          <p:nvPr>
            <p:ph type="sldNum" sz="quarter" idx="10"/>
          </p:nvPr>
        </p:nvSpPr>
        <p:spPr/>
        <p:txBody>
          <a:bodyPr/>
          <a:lstStyle/>
          <a:p>
            <a:fld id="{11929DC7-44DD-4509-90D2-4D46EC9E0A77}" type="slidenum">
              <a:rPr lang="en-US" smtClean="0"/>
              <a:t>5</a:t>
            </a:fld>
            <a:endParaRPr lang="en-US"/>
          </a:p>
        </p:txBody>
      </p:sp>
    </p:spTree>
    <p:extLst>
      <p:ext uri="{BB962C8B-B14F-4D97-AF65-F5344CB8AC3E}">
        <p14:creationId xmlns:p14="http://schemas.microsoft.com/office/powerpoint/2010/main" val="114123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This evening’s lesson will deal with some of the issues surrounding the serving of the Lord’s Supper that have caused disagreement, and even division among God’s people:</a:t>
            </a:r>
          </a:p>
          <a:p>
            <a:pPr marL="630787" lvl="1" indent="-172033">
              <a:buFont typeface="Arial" panose="020B0604020202020204" pitchFamily="34" charset="0"/>
              <a:buChar char="•"/>
            </a:pPr>
            <a:r>
              <a:rPr lang="en-US" sz="700" dirty="0"/>
              <a:t>As always, the emphasis will be on establishing authority for our practices religiously</a:t>
            </a:r>
          </a:p>
          <a:p>
            <a:endParaRPr lang="en-US" sz="700" dirty="0"/>
          </a:p>
        </p:txBody>
      </p:sp>
      <p:sp>
        <p:nvSpPr>
          <p:cNvPr id="4" name="Slide Number Placeholder 3"/>
          <p:cNvSpPr>
            <a:spLocks noGrp="1"/>
          </p:cNvSpPr>
          <p:nvPr>
            <p:ph type="sldNum" sz="quarter" idx="10"/>
          </p:nvPr>
        </p:nvSpPr>
        <p:spPr/>
        <p:txBody>
          <a:bodyPr/>
          <a:lstStyle/>
          <a:p>
            <a:fld id="{11929DC7-44DD-4509-90D2-4D46EC9E0A77}" type="slidenum">
              <a:rPr lang="en-US" smtClean="0"/>
              <a:t>6</a:t>
            </a:fld>
            <a:endParaRPr lang="en-US"/>
          </a:p>
        </p:txBody>
      </p:sp>
    </p:spTree>
    <p:extLst>
      <p:ext uri="{BB962C8B-B14F-4D97-AF65-F5344CB8AC3E}">
        <p14:creationId xmlns:p14="http://schemas.microsoft.com/office/powerpoint/2010/main" val="2937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at West Side</a:t>
            </a:r>
          </a:p>
          <a:p>
            <a:pPr marL="630787" lvl="1" indent="-172033">
              <a:buFont typeface="Arial" panose="020B0604020202020204" pitchFamily="34" charset="0"/>
              <a:buChar char="•"/>
            </a:pPr>
            <a:r>
              <a:rPr lang="en-US" sz="1000" dirty="0"/>
              <a:t>Practice was to serve the supper to individuals in a small room after services were over</a:t>
            </a:r>
          </a:p>
          <a:p>
            <a:pPr marL="630787" lvl="1" indent="-172033">
              <a:buFont typeface="Arial" panose="020B0604020202020204" pitchFamily="34" charset="0"/>
              <a:buChar char="•"/>
            </a:pPr>
            <a:r>
              <a:rPr lang="en-US" sz="1000" dirty="0"/>
              <a:t>Some could not in good conscience participate, and would go elsewhere</a:t>
            </a:r>
          </a:p>
          <a:p>
            <a:pPr marL="630787" lvl="1" indent="-172033">
              <a:buFont typeface="Arial" panose="020B0604020202020204" pitchFamily="34" charset="0"/>
              <a:buChar char="•"/>
            </a:pPr>
            <a:r>
              <a:rPr lang="en-US" sz="1000" dirty="0"/>
              <a:t>Lessons were taught, and it was decided to serve the supper in the assembly, so that those who were unable to participate could do so.</a:t>
            </a:r>
          </a:p>
          <a:p>
            <a:pPr marL="630787" lvl="1" indent="-172033">
              <a:buFont typeface="Arial" panose="020B0604020202020204" pitchFamily="34" charset="0"/>
              <a:buChar char="•"/>
            </a:pPr>
            <a:r>
              <a:rPr lang="en-US" sz="1000" dirty="0"/>
              <a:t>Elders (and I for that matter) agree with the practice, as we desire to facilitate Christians to have the opportunity to obey God’s command to break bread on the first day of the week.</a:t>
            </a:r>
          </a:p>
          <a:p>
            <a:pPr marL="630787" lvl="1" indent="-17203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929DC7-44DD-4509-90D2-4D46EC9E0A77}" type="slidenum">
              <a:rPr lang="en-US" smtClean="0"/>
              <a:t>7</a:t>
            </a:fld>
            <a:endParaRPr lang="en-US"/>
          </a:p>
        </p:txBody>
      </p:sp>
    </p:spTree>
    <p:extLst>
      <p:ext uri="{BB962C8B-B14F-4D97-AF65-F5344CB8AC3E}">
        <p14:creationId xmlns:p14="http://schemas.microsoft.com/office/powerpoint/2010/main" val="347656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0787" lvl="1" indent="-172033">
              <a:buFont typeface="Arial" panose="020B0604020202020204" pitchFamily="34" charset="0"/>
              <a:buChar char="•"/>
            </a:pPr>
            <a:r>
              <a:rPr lang="en-US" dirty="0" smtClean="0"/>
              <a:t>After noting</a:t>
            </a:r>
            <a:r>
              <a:rPr lang="en-US" baseline="0" dirty="0" smtClean="0"/>
              <a:t> the objections.  Emphasize again the following:</a:t>
            </a:r>
          </a:p>
          <a:p>
            <a:pPr marL="688132" lvl="1" indent="-229377">
              <a:buFont typeface="+mj-lt"/>
              <a:buAutoNum type="arabicPeriod"/>
            </a:pPr>
            <a:r>
              <a:rPr lang="en-US" baseline="0" dirty="0" smtClean="0"/>
              <a:t>We are commanded to partake, and we are loathe to preclude one who is conscience bound to do so from obeying God’s command.</a:t>
            </a:r>
          </a:p>
          <a:p>
            <a:pPr marL="688132" lvl="1" indent="-229377">
              <a:buFont typeface="+mj-lt"/>
              <a:buAutoNum type="arabicPeriod"/>
            </a:pPr>
            <a:r>
              <a:rPr lang="en-US" baseline="0" dirty="0" smtClean="0"/>
              <a:t>Those who object to the Lord’s Supper being served in the evening should carefully consider the importance of obeying God’s command to partake, and make arrangements to be present in the morning.</a:t>
            </a:r>
          </a:p>
          <a:p>
            <a:pPr marL="688132" lvl="1" indent="-229377">
              <a:buFont typeface="+mj-lt"/>
              <a:buAutoNum type="arabicPeriod"/>
            </a:pPr>
            <a:r>
              <a:rPr lang="en-US" baseline="0" dirty="0" smtClean="0"/>
              <a:t>In the end, when one partakes in the evening, he has done exactly what others have done on the same day.  He has remembered, and proclaimed, doing so in a Lord’s day assembly.</a:t>
            </a:r>
          </a:p>
          <a:p>
            <a:pPr marL="688132" lvl="1" indent="-229377">
              <a:buFont typeface="+mj-lt"/>
              <a:buAutoNum type="arabicPeriod"/>
            </a:pPr>
            <a:r>
              <a:rPr lang="en-US" baseline="0" dirty="0" smtClean="0"/>
              <a:t>Those who have a scruple of conscience in the matter are to be commended for not pressing that conviction upon those who feel compelled to obey God’s command to partake.</a:t>
            </a:r>
          </a:p>
          <a:p>
            <a:pPr marL="688132" lvl="1" indent="-229377">
              <a:buFont typeface="+mj-lt"/>
              <a:buAutoNum type="arabicPeriod"/>
            </a:pPr>
            <a:r>
              <a:rPr lang="en-US" baseline="0" dirty="0" smtClean="0"/>
              <a:t>This is not, and should not be considered an excuse to strive with one another.</a:t>
            </a:r>
          </a:p>
          <a:p>
            <a:pPr marL="688132" lvl="1" indent="-22937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1929DC7-44DD-4509-90D2-4D46EC9E0A77}" type="slidenum">
              <a:rPr lang="en-US" smtClean="0"/>
              <a:t>8</a:t>
            </a:fld>
            <a:endParaRPr lang="en-US"/>
          </a:p>
        </p:txBody>
      </p:sp>
    </p:spTree>
    <p:extLst>
      <p:ext uri="{BB962C8B-B14F-4D97-AF65-F5344CB8AC3E}">
        <p14:creationId xmlns:p14="http://schemas.microsoft.com/office/powerpoint/2010/main" val="17193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0787" lvl="1" indent="-17203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929DC7-44DD-4509-90D2-4D46EC9E0A77}" type="slidenum">
              <a:rPr lang="en-US" smtClean="0"/>
              <a:t>9</a:t>
            </a:fld>
            <a:endParaRPr lang="en-US"/>
          </a:p>
        </p:txBody>
      </p:sp>
    </p:spTree>
    <p:extLst>
      <p:ext uri="{BB962C8B-B14F-4D97-AF65-F5344CB8AC3E}">
        <p14:creationId xmlns:p14="http://schemas.microsoft.com/office/powerpoint/2010/main" val="154847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Lesser</a:t>
            </a:r>
            <a:r>
              <a:rPr lang="en-US" baseline="0" dirty="0" smtClean="0"/>
              <a:t> in that they seldom trouble brethren.</a:t>
            </a:r>
            <a:endParaRPr lang="en-US" dirty="0" smtClean="0"/>
          </a:p>
          <a:p>
            <a:pPr marL="630787" lvl="1" indent="-172033">
              <a:buFont typeface="Arial" panose="020B0604020202020204" pitchFamily="34" charset="0"/>
              <a:buChar char="•"/>
            </a:pPr>
            <a:r>
              <a:rPr lang="en-US" sz="1000" dirty="0"/>
              <a:t>Non-Scriptural (Practiced by denominations)</a:t>
            </a:r>
          </a:p>
          <a:p>
            <a:pPr marL="630787" lvl="1" indent="-172033">
              <a:buFont typeface="Arial" panose="020B0604020202020204" pitchFamily="34" charset="0"/>
              <a:buChar char="•"/>
            </a:pPr>
            <a:r>
              <a:rPr lang="en-US" sz="1000" dirty="0"/>
              <a:t>Earlier noted the significance of the Lord’s day.</a:t>
            </a:r>
          </a:p>
          <a:p>
            <a:pPr marL="630787" lvl="1" indent="-172033">
              <a:buFont typeface="Arial" panose="020B0604020202020204" pitchFamily="34" charset="0"/>
              <a:buChar char="•"/>
            </a:pPr>
            <a:r>
              <a:rPr lang="en-US" sz="1000" dirty="0"/>
              <a:t>Sometimes practiced, but I can’t approve.  The example is of the observance in the assembly.  (It is a called assembly, a congregational observance).</a:t>
            </a:r>
          </a:p>
          <a:p>
            <a:pPr marL="630787" lvl="1" indent="-172033">
              <a:buFont typeface="Arial" panose="020B0604020202020204" pitchFamily="34" charset="0"/>
              <a:buChar char="•"/>
            </a:pPr>
            <a:r>
              <a:rPr lang="en-US" sz="1000" dirty="0"/>
              <a:t>All cultural, or traditional biases do not impact the </a:t>
            </a:r>
            <a:r>
              <a:rPr lang="en-US" sz="1000" dirty="0" err="1"/>
              <a:t>scripturality</a:t>
            </a:r>
            <a:r>
              <a:rPr lang="en-US" sz="1000" dirty="0"/>
              <a:t> of a practice.</a:t>
            </a:r>
          </a:p>
          <a:p>
            <a:pPr marL="630787" lvl="1" indent="-172033">
              <a:buFont typeface="Arial" panose="020B0604020202020204" pitchFamily="34" charset="0"/>
              <a:buChar char="•"/>
            </a:pPr>
            <a:endParaRPr lang="en-US" sz="1000" dirty="0"/>
          </a:p>
          <a:p>
            <a:pPr marL="630787" lvl="1" indent="-17203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929DC7-44DD-4509-90D2-4D46EC9E0A77}" type="slidenum">
              <a:rPr lang="en-US" smtClean="0"/>
              <a:t>10</a:t>
            </a:fld>
            <a:endParaRPr lang="en-US"/>
          </a:p>
        </p:txBody>
      </p:sp>
    </p:spTree>
    <p:extLst>
      <p:ext uri="{BB962C8B-B14F-4D97-AF65-F5344CB8AC3E}">
        <p14:creationId xmlns:p14="http://schemas.microsoft.com/office/powerpoint/2010/main" val="412807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934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728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739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233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126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543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6840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29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0311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55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45649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592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573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41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2922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50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12/16/2014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7962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32011"/>
            <a:ext cx="6504596" cy="1388319"/>
          </a:xfrm>
        </p:spPr>
        <p:txBody>
          <a:bodyPr/>
          <a:lstStyle/>
          <a:p>
            <a:r>
              <a:rPr lang="en-US" dirty="0" smtClean="0">
                <a:solidFill>
                  <a:schemeClr val="tx2">
                    <a:lumMod val="50000"/>
                  </a:schemeClr>
                </a:solidFill>
              </a:rPr>
              <a:t>The Lord’s </a:t>
            </a:r>
            <a:r>
              <a:rPr lang="en-US" dirty="0" smtClean="0">
                <a:solidFill>
                  <a:schemeClr val="tx2">
                    <a:lumMod val="50000"/>
                  </a:schemeClr>
                </a:solidFill>
              </a:rPr>
              <a:t>Supper-1</a:t>
            </a:r>
            <a:endParaRPr lang="en-US" dirty="0">
              <a:solidFill>
                <a:schemeClr val="tx2">
                  <a:lumMod val="50000"/>
                </a:schemeClr>
              </a:solidFill>
            </a:endParaRPr>
          </a:p>
        </p:txBody>
      </p:sp>
      <p:sp>
        <p:nvSpPr>
          <p:cNvPr id="3" name="Subtitle 2"/>
          <p:cNvSpPr>
            <a:spLocks noGrp="1"/>
          </p:cNvSpPr>
          <p:nvPr>
            <p:ph type="subTitle" idx="1"/>
          </p:nvPr>
        </p:nvSpPr>
        <p:spPr>
          <a:xfrm>
            <a:off x="1211276" y="2020330"/>
            <a:ext cx="5826719" cy="1096899"/>
          </a:xfrm>
        </p:spPr>
        <p:txBody>
          <a:bodyPr>
            <a:normAutofit/>
          </a:bodyPr>
          <a:lstStyle/>
          <a:p>
            <a:r>
              <a:rPr lang="en-US" sz="3200" dirty="0" smtClean="0">
                <a:solidFill>
                  <a:schemeClr val="tx2">
                    <a:lumMod val="50000"/>
                  </a:schemeClr>
                </a:solidFill>
              </a:rPr>
              <a:t>A study in Authority</a:t>
            </a:r>
            <a:endParaRPr lang="en-US" sz="3200" dirty="0">
              <a:solidFill>
                <a:schemeClr val="tx2">
                  <a:lumMod val="50000"/>
                </a:schemeClr>
              </a:solidFill>
            </a:endParaRPr>
          </a:p>
        </p:txBody>
      </p:sp>
      <p:pic>
        <p:nvPicPr>
          <p:cNvPr id="4" name="Picture 3"/>
          <p:cNvPicPr>
            <a:picLocks noChangeAspect="1"/>
          </p:cNvPicPr>
          <p:nvPr/>
        </p:nvPicPr>
        <p:blipFill>
          <a:blip r:embed="rId3"/>
          <a:stretch>
            <a:fillRect/>
          </a:stretch>
        </p:blipFill>
        <p:spPr>
          <a:xfrm>
            <a:off x="742955" y="3117229"/>
            <a:ext cx="5593174" cy="3106237"/>
          </a:xfrm>
          <a:prstGeom prst="rect">
            <a:avLst/>
          </a:prstGeom>
        </p:spPr>
      </p:pic>
    </p:spTree>
    <p:extLst>
      <p:ext uri="{BB962C8B-B14F-4D97-AF65-F5344CB8AC3E}">
        <p14:creationId xmlns:p14="http://schemas.microsoft.com/office/powerpoint/2010/main" val="970802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6568"/>
            <a:ext cx="6347713" cy="745958"/>
          </a:xfrm>
        </p:spPr>
        <p:txBody>
          <a:bodyPr>
            <a:noAutofit/>
          </a:bodyPr>
          <a:lstStyle/>
          <a:p>
            <a:r>
              <a:rPr lang="en-US" sz="4400" dirty="0" smtClean="0">
                <a:solidFill>
                  <a:schemeClr val="tx2">
                    <a:lumMod val="50000"/>
                  </a:schemeClr>
                </a:solidFill>
              </a:rPr>
              <a:t>Lesser Issues</a:t>
            </a:r>
            <a:endParaRPr lang="en-US" sz="4400" dirty="0">
              <a:solidFill>
                <a:schemeClr val="tx2">
                  <a:lumMod val="50000"/>
                </a:schemeClr>
              </a:solidFill>
            </a:endParaRPr>
          </a:p>
        </p:txBody>
      </p:sp>
      <p:sp>
        <p:nvSpPr>
          <p:cNvPr id="3" name="Content Placeholder 2"/>
          <p:cNvSpPr>
            <a:spLocks noGrp="1"/>
          </p:cNvSpPr>
          <p:nvPr>
            <p:ph idx="1"/>
          </p:nvPr>
        </p:nvSpPr>
        <p:spPr>
          <a:xfrm>
            <a:off x="415636" y="1130968"/>
            <a:ext cx="7525206" cy="5311396"/>
          </a:xfrm>
        </p:spPr>
        <p:txBody>
          <a:bodyPr>
            <a:normAutofit/>
          </a:bodyPr>
          <a:lstStyle/>
          <a:p>
            <a:pPr marL="519113" indent="-519113"/>
            <a:r>
              <a:rPr lang="en-US" sz="3200" b="1" dirty="0" smtClean="0"/>
              <a:t>Sporadic Observance (annual, monthly, etc.)</a:t>
            </a:r>
          </a:p>
          <a:p>
            <a:pPr marL="519113" indent="-519113"/>
            <a:r>
              <a:rPr lang="en-US" sz="3200" b="1" dirty="0" smtClean="0"/>
              <a:t>Observance on a day other that  the first day of the week.</a:t>
            </a:r>
          </a:p>
          <a:p>
            <a:pPr marL="519113" indent="-519113"/>
            <a:r>
              <a:rPr lang="en-US" sz="3200" b="1" dirty="0" smtClean="0"/>
              <a:t>Observances outside of the assembly.</a:t>
            </a:r>
          </a:p>
          <a:p>
            <a:pPr marL="519113" indent="-519113"/>
            <a:r>
              <a:rPr lang="en-US" sz="3200" b="1" dirty="0" smtClean="0"/>
              <a:t>Color of the juice, use of salt              in the bread, Vitamin “C”  fortified, etc.</a:t>
            </a:r>
          </a:p>
        </p:txBody>
      </p:sp>
    </p:spTree>
    <p:extLst>
      <p:ext uri="{BB962C8B-B14F-4D97-AF65-F5344CB8AC3E}">
        <p14:creationId xmlns:p14="http://schemas.microsoft.com/office/powerpoint/2010/main" val="352811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154"/>
            <a:ext cx="6347714" cy="1006549"/>
          </a:xfrm>
        </p:spPr>
        <p:txBody>
          <a:bodyPr>
            <a:normAutofit/>
          </a:bodyPr>
          <a:lstStyle/>
          <a:p>
            <a:pPr algn="r"/>
            <a:r>
              <a:rPr lang="en-US" sz="5400" dirty="0" smtClean="0">
                <a:solidFill>
                  <a:schemeClr val="tx1"/>
                </a:solidFill>
              </a:rPr>
              <a:t>Conclusion</a:t>
            </a:r>
            <a:endParaRPr lang="en-US" sz="5400" dirty="0">
              <a:solidFill>
                <a:schemeClr val="tx1"/>
              </a:solidFill>
            </a:endParaRPr>
          </a:p>
        </p:txBody>
      </p:sp>
      <p:sp>
        <p:nvSpPr>
          <p:cNvPr id="3" name="Text Placeholder 2"/>
          <p:cNvSpPr>
            <a:spLocks noGrp="1"/>
          </p:cNvSpPr>
          <p:nvPr>
            <p:ph type="body" idx="1"/>
          </p:nvPr>
        </p:nvSpPr>
        <p:spPr>
          <a:xfrm>
            <a:off x="609599" y="1386959"/>
            <a:ext cx="6561221" cy="1570962"/>
          </a:xfrm>
        </p:spPr>
        <p:txBody>
          <a:bodyPr anchor="t">
            <a:normAutofit/>
          </a:bodyPr>
          <a:lstStyle/>
          <a:p>
            <a:pPr algn="r"/>
            <a:r>
              <a:rPr lang="en-US" sz="3200" dirty="0" smtClean="0"/>
              <a:t>There must always be an appeal to scripture to justify our worship and actions as Christians! </a:t>
            </a:r>
            <a:endParaRPr lang="en-US" sz="3200" dirty="0"/>
          </a:p>
        </p:txBody>
      </p:sp>
      <p:pic>
        <p:nvPicPr>
          <p:cNvPr id="4" name="Picture 3"/>
          <p:cNvPicPr>
            <a:picLocks noChangeAspect="1"/>
          </p:cNvPicPr>
          <p:nvPr/>
        </p:nvPicPr>
        <p:blipFill>
          <a:blip r:embed="rId3"/>
          <a:stretch>
            <a:fillRect/>
          </a:stretch>
        </p:blipFill>
        <p:spPr>
          <a:xfrm>
            <a:off x="742955" y="3518277"/>
            <a:ext cx="4871036" cy="2705189"/>
          </a:xfrm>
          <a:prstGeom prst="rect">
            <a:avLst/>
          </a:prstGeom>
        </p:spPr>
      </p:pic>
    </p:spTree>
    <p:extLst>
      <p:ext uri="{BB962C8B-B14F-4D97-AF65-F5344CB8AC3E}">
        <p14:creationId xmlns:p14="http://schemas.microsoft.com/office/powerpoint/2010/main" val="1508846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83618"/>
            <a:ext cx="6747165" cy="566738"/>
          </a:xfrm>
        </p:spPr>
        <p:txBody>
          <a:bodyPr>
            <a:noAutofit/>
          </a:bodyPr>
          <a:lstStyle/>
          <a:p>
            <a:r>
              <a:rPr lang="en-US" sz="2800" dirty="0" smtClean="0">
                <a:solidFill>
                  <a:schemeClr val="tx2">
                    <a:lumMod val="50000"/>
                  </a:schemeClr>
                </a:solidFill>
              </a:rPr>
              <a:t>Roy </a:t>
            </a:r>
            <a:r>
              <a:rPr lang="en-US" sz="2800" dirty="0" err="1" smtClean="0">
                <a:solidFill>
                  <a:schemeClr val="tx2">
                    <a:lumMod val="50000"/>
                  </a:schemeClr>
                </a:solidFill>
              </a:rPr>
              <a:t>Cogdill</a:t>
            </a:r>
            <a:r>
              <a:rPr lang="en-US" sz="2800" dirty="0" smtClean="0">
                <a:solidFill>
                  <a:schemeClr val="tx2">
                    <a:lumMod val="50000"/>
                  </a:schemeClr>
                </a:solidFill>
              </a:rPr>
              <a:t> (Birmingham Debate, 1957)</a:t>
            </a:r>
            <a:endParaRPr lang="en-US" sz="2800" dirty="0">
              <a:solidFill>
                <a:schemeClr val="tx2">
                  <a:lumMod val="50000"/>
                </a:schemeClr>
              </a:solidFill>
            </a:endParaRP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617" r="617"/>
          <a:stretch>
            <a:fillRect/>
          </a:stretch>
        </p:blipFill>
        <p:spPr>
          <a:xfrm>
            <a:off x="422563" y="281651"/>
            <a:ext cx="6934201" cy="5731958"/>
          </a:xfrm>
        </p:spPr>
      </p:pic>
    </p:spTree>
    <p:extLst>
      <p:ext uri="{BB962C8B-B14F-4D97-AF65-F5344CB8AC3E}">
        <p14:creationId xmlns:p14="http://schemas.microsoft.com/office/powerpoint/2010/main" val="4114081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32510"/>
            <a:ext cx="6347713" cy="748146"/>
          </a:xfrm>
        </p:spPr>
        <p:txBody>
          <a:bodyPr>
            <a:noAutofit/>
          </a:bodyPr>
          <a:lstStyle/>
          <a:p>
            <a:r>
              <a:rPr lang="en-US" sz="4400" dirty="0" smtClean="0">
                <a:solidFill>
                  <a:schemeClr val="tx2">
                    <a:lumMod val="50000"/>
                  </a:schemeClr>
                </a:solidFill>
              </a:rPr>
              <a:t>Observing the Supper</a:t>
            </a:r>
            <a:endParaRPr lang="en-US" sz="4400" dirty="0">
              <a:solidFill>
                <a:schemeClr val="tx2">
                  <a:lumMod val="50000"/>
                </a:schemeClr>
              </a:solidFill>
            </a:endParaRPr>
          </a:p>
        </p:txBody>
      </p:sp>
      <p:sp>
        <p:nvSpPr>
          <p:cNvPr id="3" name="Content Placeholder 2"/>
          <p:cNvSpPr>
            <a:spLocks noGrp="1"/>
          </p:cNvSpPr>
          <p:nvPr>
            <p:ph idx="1"/>
          </p:nvPr>
        </p:nvSpPr>
        <p:spPr>
          <a:xfrm>
            <a:off x="415636" y="1330036"/>
            <a:ext cx="7003473" cy="5112328"/>
          </a:xfrm>
        </p:spPr>
        <p:txBody>
          <a:bodyPr>
            <a:normAutofit/>
          </a:bodyPr>
          <a:lstStyle/>
          <a:p>
            <a:pPr marL="519113" indent="-519113"/>
            <a:r>
              <a:rPr lang="en-US" sz="3200" b="1" dirty="0" smtClean="0"/>
              <a:t>The Purpose of the Observance</a:t>
            </a:r>
          </a:p>
          <a:p>
            <a:pPr marL="919163" lvl="1" indent="-519113"/>
            <a:r>
              <a:rPr lang="en-US" sz="2800" dirty="0" smtClean="0"/>
              <a:t>A memorial (1 Cor. 11:23-25)</a:t>
            </a:r>
          </a:p>
          <a:p>
            <a:pPr marL="919163" lvl="1" indent="-519113"/>
            <a:r>
              <a:rPr lang="en-US" sz="2800" dirty="0" smtClean="0"/>
              <a:t>A proclamation (1 Cor. 11:26)</a:t>
            </a:r>
          </a:p>
          <a:p>
            <a:pPr marL="919163" lvl="1" indent="-519113"/>
            <a:r>
              <a:rPr lang="en-US" sz="2800" dirty="0" smtClean="0"/>
              <a:t>A sharing (1 Cor. 10:16-17)</a:t>
            </a:r>
          </a:p>
          <a:p>
            <a:pPr marL="519113" indent="-519113"/>
            <a:r>
              <a:rPr lang="en-US" sz="3200" b="1" dirty="0" smtClean="0"/>
              <a:t>Our Demeanor in Observance</a:t>
            </a:r>
          </a:p>
          <a:p>
            <a:pPr marL="919163" lvl="1" indent="-519113"/>
            <a:r>
              <a:rPr lang="en-US" sz="2800" dirty="0"/>
              <a:t>For the proper reason (1 Cor. 11:20</a:t>
            </a:r>
            <a:r>
              <a:rPr lang="en-US" sz="2800" dirty="0" smtClean="0"/>
              <a:t>)</a:t>
            </a:r>
          </a:p>
          <a:p>
            <a:pPr marL="919163" lvl="1" indent="-519113"/>
            <a:r>
              <a:rPr lang="en-US" sz="2800" dirty="0" smtClean="0"/>
              <a:t>With reverence (1 Cor. 11:27-29)</a:t>
            </a:r>
          </a:p>
          <a:p>
            <a:pPr marL="919163" lvl="1" indent="-519113"/>
            <a:r>
              <a:rPr lang="en-US" sz="2800" dirty="0" smtClean="0"/>
              <a:t>With Self-examination (vs. 28)</a:t>
            </a:r>
          </a:p>
        </p:txBody>
      </p:sp>
    </p:spTree>
    <p:extLst>
      <p:ext uri="{BB962C8B-B14F-4D97-AF65-F5344CB8AC3E}">
        <p14:creationId xmlns:p14="http://schemas.microsoft.com/office/powerpoint/2010/main" val="515382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anim calcmode="lin" valueType="num">
                                      <p:cBhvr>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228601"/>
            <a:ext cx="6347713" cy="748146"/>
          </a:xfrm>
        </p:spPr>
        <p:txBody>
          <a:bodyPr>
            <a:noAutofit/>
          </a:bodyPr>
          <a:lstStyle/>
          <a:p>
            <a:r>
              <a:rPr lang="en-US" sz="4400" dirty="0" smtClean="0">
                <a:solidFill>
                  <a:schemeClr val="tx2">
                    <a:lumMod val="50000"/>
                  </a:schemeClr>
                </a:solidFill>
              </a:rPr>
              <a:t>Constituent Elements</a:t>
            </a:r>
            <a:endParaRPr lang="en-US" sz="4400" dirty="0">
              <a:solidFill>
                <a:schemeClr val="tx2">
                  <a:lumMod val="50000"/>
                </a:schemeClr>
              </a:solidFill>
            </a:endParaRPr>
          </a:p>
        </p:txBody>
      </p:sp>
      <p:sp>
        <p:nvSpPr>
          <p:cNvPr id="3" name="Content Placeholder 2"/>
          <p:cNvSpPr>
            <a:spLocks noGrp="1"/>
          </p:cNvSpPr>
          <p:nvPr>
            <p:ph idx="1"/>
          </p:nvPr>
        </p:nvSpPr>
        <p:spPr>
          <a:xfrm>
            <a:off x="415636" y="1163782"/>
            <a:ext cx="7003473" cy="5278582"/>
          </a:xfrm>
        </p:spPr>
        <p:txBody>
          <a:bodyPr>
            <a:normAutofit/>
          </a:bodyPr>
          <a:lstStyle/>
          <a:p>
            <a:pPr marL="519113" indent="-519113"/>
            <a:r>
              <a:rPr lang="en-US" sz="3200" b="1" dirty="0" smtClean="0"/>
              <a:t>The Emblems</a:t>
            </a:r>
          </a:p>
          <a:p>
            <a:pPr marL="919163" lvl="1" indent="-519113"/>
            <a:r>
              <a:rPr lang="en-US" sz="2800" dirty="0" smtClean="0"/>
              <a:t>Fruit of the Vine (Matthew 26:29)</a:t>
            </a:r>
          </a:p>
          <a:p>
            <a:pPr marL="919163" lvl="1" indent="-519113"/>
            <a:r>
              <a:rPr lang="en-US" sz="2800" dirty="0" smtClean="0"/>
              <a:t>Bread (Matthew 26:26)</a:t>
            </a:r>
          </a:p>
          <a:p>
            <a:pPr marL="519113" indent="-519113"/>
            <a:r>
              <a:rPr lang="en-US" sz="3200" b="1" dirty="0" smtClean="0"/>
              <a:t>The Prayer</a:t>
            </a:r>
          </a:p>
          <a:p>
            <a:pPr marL="919163" lvl="1" indent="-519113"/>
            <a:r>
              <a:rPr lang="en-US" sz="2800" dirty="0" smtClean="0"/>
              <a:t>Blessing (Matthew 26:26)</a:t>
            </a:r>
          </a:p>
          <a:p>
            <a:pPr marL="919163" lvl="1" indent="-519113"/>
            <a:r>
              <a:rPr lang="en-US" sz="2800" dirty="0" smtClean="0"/>
              <a:t>Giving Thanks (Matthew 26:27)</a:t>
            </a:r>
          </a:p>
          <a:p>
            <a:pPr marL="519113" indent="-519113"/>
            <a:r>
              <a:rPr lang="en-US" sz="3200" b="1" dirty="0" smtClean="0"/>
              <a:t>The Occasion</a:t>
            </a:r>
          </a:p>
          <a:p>
            <a:pPr marL="919163" lvl="1" indent="-519113"/>
            <a:r>
              <a:rPr lang="en-US" sz="2800" dirty="0" smtClean="0"/>
              <a:t>First day of the week (Acts 20:7)</a:t>
            </a:r>
          </a:p>
          <a:p>
            <a:pPr marL="919163" lvl="1" indent="-519113"/>
            <a:r>
              <a:rPr lang="en-US" sz="2800" dirty="0" smtClean="0"/>
              <a:t>The assembly (1 Cor. 11:17-22)</a:t>
            </a:r>
          </a:p>
        </p:txBody>
      </p:sp>
    </p:spTree>
    <p:extLst>
      <p:ext uri="{BB962C8B-B14F-4D97-AF65-F5344CB8AC3E}">
        <p14:creationId xmlns:p14="http://schemas.microsoft.com/office/powerpoint/2010/main" val="948767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154"/>
            <a:ext cx="6347714" cy="1006549"/>
          </a:xfrm>
        </p:spPr>
        <p:txBody>
          <a:bodyPr>
            <a:normAutofit/>
          </a:bodyPr>
          <a:lstStyle/>
          <a:p>
            <a:pPr algn="r"/>
            <a:r>
              <a:rPr lang="en-US" sz="5400" dirty="0" smtClean="0">
                <a:solidFill>
                  <a:schemeClr val="tx1"/>
                </a:solidFill>
              </a:rPr>
              <a:t>Conclusion</a:t>
            </a:r>
            <a:endParaRPr lang="en-US" sz="5400" dirty="0">
              <a:solidFill>
                <a:schemeClr val="tx1"/>
              </a:solidFill>
            </a:endParaRPr>
          </a:p>
        </p:txBody>
      </p:sp>
      <p:sp>
        <p:nvSpPr>
          <p:cNvPr id="3" name="Text Placeholder 2"/>
          <p:cNvSpPr>
            <a:spLocks noGrp="1"/>
          </p:cNvSpPr>
          <p:nvPr>
            <p:ph type="body" idx="1"/>
          </p:nvPr>
        </p:nvSpPr>
        <p:spPr>
          <a:xfrm>
            <a:off x="609600" y="1386959"/>
            <a:ext cx="6347714" cy="1570962"/>
          </a:xfrm>
        </p:spPr>
        <p:txBody>
          <a:bodyPr anchor="t">
            <a:normAutofit/>
          </a:bodyPr>
          <a:lstStyle/>
          <a:p>
            <a:pPr algn="r"/>
            <a:r>
              <a:rPr lang="en-US" sz="3200" dirty="0" smtClean="0"/>
              <a:t>In all acts of worship (as demonstrated in our study), God’s will must be respected!</a:t>
            </a:r>
            <a:endParaRPr lang="en-US" sz="3200" dirty="0"/>
          </a:p>
        </p:txBody>
      </p:sp>
      <p:pic>
        <p:nvPicPr>
          <p:cNvPr id="4" name="Picture 3"/>
          <p:cNvPicPr>
            <a:picLocks noChangeAspect="1"/>
          </p:cNvPicPr>
          <p:nvPr/>
        </p:nvPicPr>
        <p:blipFill>
          <a:blip r:embed="rId3"/>
          <a:stretch>
            <a:fillRect/>
          </a:stretch>
        </p:blipFill>
        <p:spPr>
          <a:xfrm>
            <a:off x="742955" y="3518277"/>
            <a:ext cx="4871036" cy="2705189"/>
          </a:xfrm>
          <a:prstGeom prst="rect">
            <a:avLst/>
          </a:prstGeom>
        </p:spPr>
      </p:pic>
    </p:spTree>
    <p:extLst>
      <p:ext uri="{BB962C8B-B14F-4D97-AF65-F5344CB8AC3E}">
        <p14:creationId xmlns:p14="http://schemas.microsoft.com/office/powerpoint/2010/main" val="2756690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400" y="632011"/>
            <a:ext cx="6758595" cy="1388319"/>
          </a:xfrm>
        </p:spPr>
        <p:txBody>
          <a:bodyPr/>
          <a:lstStyle/>
          <a:p>
            <a:r>
              <a:rPr lang="en-US" dirty="0" smtClean="0">
                <a:solidFill>
                  <a:schemeClr val="tx2">
                    <a:lumMod val="50000"/>
                  </a:schemeClr>
                </a:solidFill>
              </a:rPr>
              <a:t>The Lord’s </a:t>
            </a:r>
            <a:r>
              <a:rPr lang="en-US" dirty="0" smtClean="0">
                <a:solidFill>
                  <a:schemeClr val="tx2">
                    <a:lumMod val="50000"/>
                  </a:schemeClr>
                </a:solidFill>
              </a:rPr>
              <a:t>Supper-2</a:t>
            </a:r>
            <a:endParaRPr lang="en-US" dirty="0">
              <a:solidFill>
                <a:schemeClr val="tx2">
                  <a:lumMod val="50000"/>
                </a:schemeClr>
              </a:solidFill>
            </a:endParaRPr>
          </a:p>
        </p:txBody>
      </p:sp>
      <p:sp>
        <p:nvSpPr>
          <p:cNvPr id="3" name="Subtitle 2"/>
          <p:cNvSpPr>
            <a:spLocks noGrp="1"/>
          </p:cNvSpPr>
          <p:nvPr>
            <p:ph type="subTitle" idx="1"/>
          </p:nvPr>
        </p:nvSpPr>
        <p:spPr>
          <a:xfrm>
            <a:off x="1211276" y="2020330"/>
            <a:ext cx="5826719" cy="1096899"/>
          </a:xfrm>
        </p:spPr>
        <p:txBody>
          <a:bodyPr>
            <a:normAutofit/>
          </a:bodyPr>
          <a:lstStyle/>
          <a:p>
            <a:r>
              <a:rPr lang="en-US" sz="3200" dirty="0" smtClean="0">
                <a:solidFill>
                  <a:schemeClr val="tx2">
                    <a:lumMod val="50000"/>
                  </a:schemeClr>
                </a:solidFill>
              </a:rPr>
              <a:t>A study in Authority</a:t>
            </a:r>
            <a:endParaRPr lang="en-US" sz="3200" dirty="0">
              <a:solidFill>
                <a:schemeClr val="tx2">
                  <a:lumMod val="50000"/>
                </a:schemeClr>
              </a:solidFill>
            </a:endParaRPr>
          </a:p>
        </p:txBody>
      </p:sp>
      <p:pic>
        <p:nvPicPr>
          <p:cNvPr id="4" name="Picture 3"/>
          <p:cNvPicPr>
            <a:picLocks noChangeAspect="1"/>
          </p:cNvPicPr>
          <p:nvPr/>
        </p:nvPicPr>
        <p:blipFill>
          <a:blip r:embed="rId3"/>
          <a:stretch>
            <a:fillRect/>
          </a:stretch>
        </p:blipFill>
        <p:spPr>
          <a:xfrm>
            <a:off x="742955" y="3117229"/>
            <a:ext cx="5593174" cy="3106237"/>
          </a:xfrm>
          <a:prstGeom prst="rect">
            <a:avLst/>
          </a:prstGeom>
        </p:spPr>
      </p:pic>
    </p:spTree>
    <p:extLst>
      <p:ext uri="{BB962C8B-B14F-4D97-AF65-F5344CB8AC3E}">
        <p14:creationId xmlns:p14="http://schemas.microsoft.com/office/powerpoint/2010/main" val="1670766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6568"/>
            <a:ext cx="6347713" cy="745958"/>
          </a:xfrm>
        </p:spPr>
        <p:txBody>
          <a:bodyPr>
            <a:noAutofit/>
          </a:bodyPr>
          <a:lstStyle/>
          <a:p>
            <a:r>
              <a:rPr lang="en-US" sz="4400" dirty="0" smtClean="0">
                <a:solidFill>
                  <a:schemeClr val="tx2">
                    <a:lumMod val="50000"/>
                  </a:schemeClr>
                </a:solidFill>
              </a:rPr>
              <a:t>Evening Serving</a:t>
            </a:r>
            <a:endParaRPr lang="en-US" sz="4400" dirty="0">
              <a:solidFill>
                <a:schemeClr val="tx2">
                  <a:lumMod val="50000"/>
                </a:schemeClr>
              </a:solidFill>
            </a:endParaRPr>
          </a:p>
        </p:txBody>
      </p:sp>
      <p:sp>
        <p:nvSpPr>
          <p:cNvPr id="3" name="Content Placeholder 2"/>
          <p:cNvSpPr>
            <a:spLocks noGrp="1"/>
          </p:cNvSpPr>
          <p:nvPr>
            <p:ph idx="1"/>
          </p:nvPr>
        </p:nvSpPr>
        <p:spPr>
          <a:xfrm>
            <a:off x="415636" y="1130968"/>
            <a:ext cx="7525206" cy="5311396"/>
          </a:xfrm>
        </p:spPr>
        <p:txBody>
          <a:bodyPr>
            <a:normAutofit/>
          </a:bodyPr>
          <a:lstStyle/>
          <a:p>
            <a:pPr marL="519113" indent="-519113"/>
            <a:r>
              <a:rPr lang="en-US" sz="3200" b="1" dirty="0" smtClean="0"/>
              <a:t>History at West Side</a:t>
            </a:r>
          </a:p>
          <a:p>
            <a:pPr marL="519113" indent="-519113"/>
            <a:r>
              <a:rPr lang="en-US" sz="3200" b="1" dirty="0" smtClean="0"/>
              <a:t>Defense of the Practice</a:t>
            </a:r>
          </a:p>
          <a:p>
            <a:pPr marL="919163" lvl="1" indent="-519113"/>
            <a:r>
              <a:rPr lang="en-US" sz="2800" dirty="0" smtClean="0"/>
              <a:t>Those who partake in the evening  come for that purpose (Acts 20:7)</a:t>
            </a:r>
          </a:p>
          <a:p>
            <a:pPr marL="919163" lvl="1" indent="-519113"/>
            <a:r>
              <a:rPr lang="en-US" sz="2800" dirty="0" smtClean="0"/>
              <a:t>They remember &amp; proclaim the Lord’s death (1 Cor. 11:23-26)</a:t>
            </a:r>
          </a:p>
          <a:p>
            <a:pPr marL="919163" lvl="1" indent="-519113"/>
            <a:r>
              <a:rPr lang="en-US" sz="2800" dirty="0" smtClean="0"/>
              <a:t>They commune with the Lord (10:16-17)</a:t>
            </a:r>
          </a:p>
          <a:p>
            <a:pPr marL="919163" lvl="1" indent="-519113"/>
            <a:r>
              <a:rPr lang="en-US" sz="2800" dirty="0" smtClean="0"/>
              <a:t>They fulfill God’s command (11:24)</a:t>
            </a:r>
          </a:p>
          <a:p>
            <a:pPr marL="919163" lvl="1" indent="-519113"/>
            <a:r>
              <a:rPr lang="en-US" sz="2800" dirty="0" smtClean="0"/>
              <a:t>In short, they do exactly what            others have done.</a:t>
            </a:r>
          </a:p>
        </p:txBody>
      </p:sp>
    </p:spTree>
    <p:extLst>
      <p:ext uri="{BB962C8B-B14F-4D97-AF65-F5344CB8AC3E}">
        <p14:creationId xmlns:p14="http://schemas.microsoft.com/office/powerpoint/2010/main" val="87077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anim calcmode="lin" valueType="num">
                                      <p:cBhvr>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6568"/>
            <a:ext cx="6347713" cy="745958"/>
          </a:xfrm>
        </p:spPr>
        <p:txBody>
          <a:bodyPr>
            <a:noAutofit/>
          </a:bodyPr>
          <a:lstStyle/>
          <a:p>
            <a:r>
              <a:rPr lang="en-US" sz="4400" dirty="0" smtClean="0">
                <a:solidFill>
                  <a:schemeClr val="tx2">
                    <a:lumMod val="50000"/>
                  </a:schemeClr>
                </a:solidFill>
              </a:rPr>
              <a:t>Evening Serving, cont.</a:t>
            </a:r>
            <a:endParaRPr lang="en-US" sz="4400" dirty="0">
              <a:solidFill>
                <a:schemeClr val="tx2">
                  <a:lumMod val="50000"/>
                </a:schemeClr>
              </a:solidFill>
            </a:endParaRPr>
          </a:p>
        </p:txBody>
      </p:sp>
      <p:sp>
        <p:nvSpPr>
          <p:cNvPr id="3" name="Content Placeholder 2"/>
          <p:cNvSpPr>
            <a:spLocks noGrp="1"/>
          </p:cNvSpPr>
          <p:nvPr>
            <p:ph idx="1"/>
          </p:nvPr>
        </p:nvSpPr>
        <p:spPr>
          <a:xfrm>
            <a:off x="415636" y="1130968"/>
            <a:ext cx="7525206" cy="5311396"/>
          </a:xfrm>
        </p:spPr>
        <p:txBody>
          <a:bodyPr>
            <a:normAutofit/>
          </a:bodyPr>
          <a:lstStyle/>
          <a:p>
            <a:pPr marL="519113" indent="-519113"/>
            <a:r>
              <a:rPr lang="en-US" sz="3200" b="1" dirty="0" smtClean="0"/>
              <a:t>Objections answered</a:t>
            </a:r>
          </a:p>
          <a:p>
            <a:pPr marL="919163" lvl="1" indent="-519113"/>
            <a:r>
              <a:rPr lang="en-US" sz="2800" dirty="0" smtClean="0"/>
              <a:t>Idea of a 2nd serving a misnomer, it is being served to them for the 1</a:t>
            </a:r>
            <a:r>
              <a:rPr lang="en-US" sz="2800" baseline="30000" dirty="0" smtClean="0"/>
              <a:t>st</a:t>
            </a:r>
            <a:r>
              <a:rPr lang="en-US" sz="2800" dirty="0" smtClean="0"/>
              <a:t> time.</a:t>
            </a:r>
          </a:p>
          <a:p>
            <a:pPr marL="919163" lvl="1" indent="-519113"/>
            <a:r>
              <a:rPr lang="en-US" sz="2800" dirty="0" smtClean="0"/>
              <a:t>Idea that if one partakes all must is  not defensible, any more than any act of my worship being acceptable is dependent upon another.</a:t>
            </a:r>
          </a:p>
          <a:p>
            <a:pPr marL="919163" lvl="1" indent="-519113"/>
            <a:r>
              <a:rPr lang="en-US" sz="2800" dirty="0" smtClean="0"/>
              <a:t>Deliberate absence from the morning worship is indefensible.  (On this we agree, but note that some absences  can be excused as valid).</a:t>
            </a:r>
          </a:p>
          <a:p>
            <a:pPr marL="919163" lvl="1" indent="-519113"/>
            <a:endParaRPr lang="en-US" sz="2800" dirty="0" smtClean="0"/>
          </a:p>
        </p:txBody>
      </p:sp>
    </p:spTree>
    <p:extLst>
      <p:ext uri="{BB962C8B-B14F-4D97-AF65-F5344CB8AC3E}">
        <p14:creationId xmlns:p14="http://schemas.microsoft.com/office/powerpoint/2010/main" val="77980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6568"/>
            <a:ext cx="6347713" cy="745958"/>
          </a:xfrm>
        </p:spPr>
        <p:txBody>
          <a:bodyPr>
            <a:noAutofit/>
          </a:bodyPr>
          <a:lstStyle/>
          <a:p>
            <a:r>
              <a:rPr lang="en-US" sz="4400" dirty="0" smtClean="0">
                <a:solidFill>
                  <a:schemeClr val="tx2">
                    <a:lumMod val="50000"/>
                  </a:schemeClr>
                </a:solidFill>
              </a:rPr>
              <a:t>One Cup</a:t>
            </a:r>
            <a:endParaRPr lang="en-US" sz="4400" dirty="0">
              <a:solidFill>
                <a:schemeClr val="tx2">
                  <a:lumMod val="50000"/>
                </a:schemeClr>
              </a:solidFill>
            </a:endParaRPr>
          </a:p>
        </p:txBody>
      </p:sp>
      <p:sp>
        <p:nvSpPr>
          <p:cNvPr id="3" name="Content Placeholder 2"/>
          <p:cNvSpPr>
            <a:spLocks noGrp="1"/>
          </p:cNvSpPr>
          <p:nvPr>
            <p:ph idx="1"/>
          </p:nvPr>
        </p:nvSpPr>
        <p:spPr>
          <a:xfrm>
            <a:off x="415636" y="1130968"/>
            <a:ext cx="7525206" cy="5311396"/>
          </a:xfrm>
        </p:spPr>
        <p:txBody>
          <a:bodyPr>
            <a:normAutofit/>
          </a:bodyPr>
          <a:lstStyle/>
          <a:p>
            <a:pPr marL="519113" indent="-519113"/>
            <a:r>
              <a:rPr lang="en-US" sz="3200" dirty="0" smtClean="0"/>
              <a:t>Metonymy - </a:t>
            </a:r>
            <a:r>
              <a:rPr lang="en-US" sz="3200" dirty="0"/>
              <a:t>the substitution of </a:t>
            </a:r>
            <a:r>
              <a:rPr lang="en-US" sz="3200" dirty="0" smtClean="0"/>
              <a:t>          the </a:t>
            </a:r>
            <a:r>
              <a:rPr lang="en-US" sz="3200" dirty="0"/>
              <a:t>name of an attribute or </a:t>
            </a:r>
            <a:r>
              <a:rPr lang="en-US" sz="3200" dirty="0" smtClean="0"/>
              <a:t>            adjunct </a:t>
            </a:r>
            <a:r>
              <a:rPr lang="en-US" sz="3200" dirty="0"/>
              <a:t>for that of the thing </a:t>
            </a:r>
            <a:r>
              <a:rPr lang="en-US" sz="3200" dirty="0" smtClean="0"/>
              <a:t>         meant</a:t>
            </a:r>
          </a:p>
          <a:p>
            <a:pPr marL="519113" indent="-519113"/>
            <a:r>
              <a:rPr lang="en-US" sz="3200" dirty="0" smtClean="0"/>
              <a:t>Cup = Fruit of the vine, not container</a:t>
            </a:r>
          </a:p>
          <a:p>
            <a:pPr marL="519113" indent="-519113"/>
            <a:r>
              <a:rPr lang="en-US" sz="3200" dirty="0" smtClean="0"/>
              <a:t>Luke 22:17 (multiple containers)</a:t>
            </a:r>
          </a:p>
        </p:txBody>
      </p:sp>
    </p:spTree>
    <p:extLst>
      <p:ext uri="{BB962C8B-B14F-4D97-AF65-F5344CB8AC3E}">
        <p14:creationId xmlns:p14="http://schemas.microsoft.com/office/powerpoint/2010/main" val="41074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1143</TotalTime>
  <Words>1358</Words>
  <Application>Microsoft Office PowerPoint</Application>
  <PresentationFormat>On-screen Show (4:3)</PresentationFormat>
  <Paragraphs>113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The Lord’s Supper-1</vt:lpstr>
      <vt:lpstr>Roy Cogdill (Birmingham Debate, 1957)</vt:lpstr>
      <vt:lpstr>Observing the Supper</vt:lpstr>
      <vt:lpstr>Constituent Elements</vt:lpstr>
      <vt:lpstr>Conclusion</vt:lpstr>
      <vt:lpstr>The Lord’s Supper-2</vt:lpstr>
      <vt:lpstr>Evening Serving</vt:lpstr>
      <vt:lpstr>Evening Serving, cont.</vt:lpstr>
      <vt:lpstr>One Cup</vt:lpstr>
      <vt:lpstr>Lesser Issues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Lord’s Supper</dc:title>
  <dc:creator>Stan Cox</dc:creator>
  <cp:lastModifiedBy>Stan Cox</cp:lastModifiedBy>
  <cp:revision>31</cp:revision>
  <cp:lastPrinted>2014-11-23T14:35:04Z</cp:lastPrinted>
  <dcterms:created xsi:type="dcterms:W3CDTF">2014-11-22T21:42:12Z</dcterms:created>
  <dcterms:modified xsi:type="dcterms:W3CDTF">2014-12-16T21:13:40Z</dcterms:modified>
</cp:coreProperties>
</file>